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21"/>
  </p:notesMasterIdLst>
  <p:handoutMasterIdLst>
    <p:handoutMasterId r:id="rId22"/>
  </p:handoutMasterIdLst>
  <p:sldIdLst>
    <p:sldId id="306" r:id="rId5"/>
    <p:sldId id="307" r:id="rId6"/>
    <p:sldId id="343" r:id="rId7"/>
    <p:sldId id="308" r:id="rId8"/>
    <p:sldId id="334" r:id="rId9"/>
    <p:sldId id="309" r:id="rId10"/>
    <p:sldId id="344" r:id="rId11"/>
    <p:sldId id="342" r:id="rId12"/>
    <p:sldId id="341" r:id="rId13"/>
    <p:sldId id="317" r:id="rId14"/>
    <p:sldId id="324" r:id="rId15"/>
    <p:sldId id="320" r:id="rId16"/>
    <p:sldId id="326" r:id="rId17"/>
    <p:sldId id="329" r:id="rId18"/>
    <p:sldId id="333" r:id="rId19"/>
    <p:sldId id="312" r:id="rId20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0043"/>
    <a:srgbClr val="71B280"/>
    <a:srgbClr val="134E5E"/>
    <a:srgbClr val="005C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4967" autoAdjust="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3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CDE217D1-FCD1-4007-9E5F-165E20012D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88AB1B1-0B22-4611-8FEA-13D8012869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DD7B2-2DB1-4292-9CED-B6D9BDCC5040}" type="datetime1">
              <a:rPr lang="it-IT" smtClean="0"/>
              <a:t>11/04/2021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6A354F2-2D6C-47B9-96FB-4B76E1E4C7C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25C8CA-3B88-4039-8D2A-86C4329D5A7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447C0-1402-408B-9B31-FEBD74125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30752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fif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6F714F-066B-41A5-A6BD-50516EB8C346}" type="datetime1">
              <a:rPr lang="it-IT" smtClean="0"/>
              <a:pPr/>
              <a:t>11/04/2021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4582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8508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87412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2239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1579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08564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59932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7415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9466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7021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0225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791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8295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5717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32433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6564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a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6" name="Elemento gra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a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6" name="Elemento gra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5" name="Segnaposto testo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7" name="Segnaposto contenuto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Segnaposto immagin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0" name="Segnaposto immagine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1" name="Segnaposto immagine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tito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egnaposto immagine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2" name="Segnaposto immagine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1" name="Segnaposto immagine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0" name="Segnaposto immagine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sp>
        <p:nvSpPr>
          <p:cNvPr id="8" name="Elemento grafico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0" name="Elemento grafico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2" name="Elemento grafico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 2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emento grafico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21" name="Elemento grafico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23" name="Elemento grafico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lo tito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egnaposto immagine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1" name="Elemento grafico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3" name="Elemento grafico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7" name="Elemento grafico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immagine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lemento grafico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9" name="Elemento grafico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Intestazione sezion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Elemento grafico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5" name="Elemento grafico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6" name="Elemento grafico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7" name="Elemento grafico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1" name="Elemento grafico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3" name="Elemento grafico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Segnaposto immagin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olo e contenut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sp>
        <p:nvSpPr>
          <p:cNvPr id="9" name="Elemento grafico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1" name="Elemento grafico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emento grafico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2" name="Elemento grafico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jpg"/><Relationship Id="rId5" Type="http://schemas.openxmlformats.org/officeDocument/2006/relationships/image" Target="../media/image1.jpg"/><Relationship Id="rId4" Type="http://schemas.openxmlformats.org/officeDocument/2006/relationships/image" Target="../media/image10.jf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0043"/>
            </a:gs>
            <a:gs pos="0">
              <a:schemeClr val="tx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1166" y="0"/>
            <a:ext cx="6272784" cy="2843784"/>
          </a:xfrm>
        </p:spPr>
        <p:txBody>
          <a:bodyPr rtlCol="0"/>
          <a:lstStyle/>
          <a:p>
            <a:pPr rtl="0"/>
            <a:r>
              <a:rPr lang="it-IT" sz="5400" spc="400" dirty="0">
                <a:solidFill>
                  <a:schemeClr val="bg1"/>
                </a:solidFill>
              </a:rPr>
              <a:t>LUNG CANCER IMAGING TOOL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9595" y="5354964"/>
            <a:ext cx="5093208" cy="1197864"/>
          </a:xfrm>
        </p:spPr>
        <p:txBody>
          <a:bodyPr rtlCol="0">
            <a:normAutofit/>
          </a:bodyPr>
          <a:lstStyle/>
          <a:p>
            <a:pPr rtl="0"/>
            <a:r>
              <a:rPr lang="it-IT" sz="1600" dirty="0"/>
              <a:t>Marco Peracchi- X</a:t>
            </a:r>
          </a:p>
          <a:p>
            <a:pPr rtl="0"/>
            <a:r>
              <a:rPr lang="it-IT" sz="1600" dirty="0"/>
              <a:t>Federico De Servi - 812166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ACA83865-E63C-4A02-8E0B-E531F5785E6A}"/>
              </a:ext>
            </a:extLst>
          </p:cNvPr>
          <p:cNvSpPr txBox="1">
            <a:spLocks/>
          </p:cNvSpPr>
          <p:nvPr/>
        </p:nvSpPr>
        <p:spPr>
          <a:xfrm>
            <a:off x="1204402" y="416239"/>
            <a:ext cx="6272784" cy="2843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200" b="0" spc="400" dirty="0">
                <a:latin typeface="+mn-lt"/>
              </a:rPr>
              <a:t>A tool for </a:t>
            </a:r>
            <a:r>
              <a:rPr lang="it-IT" sz="1200" b="0" spc="400" dirty="0" err="1">
                <a:latin typeface="+mn-lt"/>
              </a:rPr>
              <a:t>medical</a:t>
            </a:r>
            <a:r>
              <a:rPr lang="it-IT" sz="1200" b="0" spc="400" dirty="0">
                <a:latin typeface="+mn-lt"/>
              </a:rPr>
              <a:t> image processing and </a:t>
            </a:r>
            <a:r>
              <a:rPr lang="it-IT" sz="1200" b="0" spc="400" dirty="0" err="1">
                <a:latin typeface="+mn-lt"/>
              </a:rPr>
              <a:t>cancer</a:t>
            </a:r>
            <a:r>
              <a:rPr lang="it-IT" sz="1200" b="0" spc="400" dirty="0">
                <a:latin typeface="+mn-lt"/>
              </a:rPr>
              <a:t> </a:t>
            </a:r>
            <a:r>
              <a:rPr lang="it-IT" sz="1200" b="0" spc="400" dirty="0" err="1">
                <a:latin typeface="+mn-lt"/>
              </a:rPr>
              <a:t>segmentation</a:t>
            </a:r>
            <a:r>
              <a:rPr lang="it-IT" sz="1200" b="0" spc="400" dirty="0">
                <a:latin typeface="+mn-lt"/>
              </a:rPr>
              <a:t> on </a:t>
            </a:r>
            <a:r>
              <a:rPr lang="it-IT" sz="1200" b="0" spc="400" dirty="0" err="1">
                <a:latin typeface="+mn-lt"/>
              </a:rPr>
              <a:t>lung-ct</a:t>
            </a:r>
            <a:r>
              <a:rPr lang="it-IT" sz="1200" b="0" spc="400" dirty="0">
                <a:latin typeface="+mn-lt"/>
              </a:rPr>
              <a:t> images</a:t>
            </a:r>
            <a:endParaRPr lang="it-IT" sz="1200" b="0" dirty="0">
              <a:latin typeface="+mn-lt"/>
            </a:endParaRPr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B1DC0342-8300-4379-8308-CFA05015C96C}"/>
              </a:ext>
            </a:extLst>
          </p:cNvPr>
          <p:cNvSpPr txBox="1">
            <a:spLocks/>
          </p:cNvSpPr>
          <p:nvPr/>
        </p:nvSpPr>
        <p:spPr>
          <a:xfrm>
            <a:off x="6509595" y="416239"/>
            <a:ext cx="5093208" cy="1197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600" dirty="0"/>
              <a:t>MEDICAL IMAGING</a:t>
            </a:r>
          </a:p>
          <a:p>
            <a:r>
              <a:rPr lang="it-IT" sz="1600" dirty="0"/>
              <a:t>2021</a:t>
            </a:r>
          </a:p>
          <a:p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A2055D38-CE59-4FC4-85CE-CF9DA81D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sz="1200" spc="400" dirty="0">
                <a:solidFill>
                  <a:schemeClr val="tx1"/>
                </a:solidFill>
              </a:rPr>
              <a:t>LUNG CANCER IMAGING TOOL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10</a:t>
            </a:fld>
            <a:endParaRPr lang="it-IT"/>
          </a:p>
        </p:txBody>
      </p:sp>
      <p:sp>
        <p:nvSpPr>
          <p:cNvPr id="11" name="Titolo 2">
            <a:extLst>
              <a:ext uri="{FF2B5EF4-FFF2-40B4-BE49-F238E27FC236}">
                <a16:creationId xmlns:a16="http://schemas.microsoft.com/office/drawing/2014/main" id="{4C124DC8-0604-4BA8-B365-3B69711A31A1}"/>
              </a:ext>
            </a:extLst>
          </p:cNvPr>
          <p:cNvSpPr txBox="1">
            <a:spLocks/>
          </p:cNvSpPr>
          <p:nvPr/>
        </p:nvSpPr>
        <p:spPr>
          <a:xfrm>
            <a:off x="423989" y="-112527"/>
            <a:ext cx="4698517" cy="11795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err="1"/>
              <a:t>Modelling</a:t>
            </a:r>
            <a:endParaRPr lang="it-IT" dirty="0"/>
          </a:p>
        </p:txBody>
      </p:sp>
      <p:sp>
        <p:nvSpPr>
          <p:cNvPr id="12" name="Segnaposto contenuto 3">
            <a:extLst>
              <a:ext uri="{FF2B5EF4-FFF2-40B4-BE49-F238E27FC236}">
                <a16:creationId xmlns:a16="http://schemas.microsoft.com/office/drawing/2014/main" id="{70B91370-9F4F-488A-BAE7-C2FFF61F7625}"/>
              </a:ext>
            </a:extLst>
          </p:cNvPr>
          <p:cNvSpPr txBox="1">
            <a:spLocks/>
          </p:cNvSpPr>
          <p:nvPr/>
        </p:nvSpPr>
        <p:spPr>
          <a:xfrm>
            <a:off x="469709" y="1186962"/>
            <a:ext cx="4698517" cy="516938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/>
              <a:t>Since</a:t>
            </a:r>
            <a:r>
              <a:rPr lang="it-IT" dirty="0"/>
              <a:t> the </a:t>
            </a:r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unbalanced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calculated</a:t>
            </a:r>
            <a:r>
              <a:rPr lang="it-IT" dirty="0"/>
              <a:t> the first </a:t>
            </a:r>
            <a:r>
              <a:rPr lang="it-IT" dirty="0" err="1"/>
              <a:t>thing</a:t>
            </a:r>
            <a:r>
              <a:rPr lang="it-IT" dirty="0"/>
              <a:t> to do </a:t>
            </a:r>
            <a:r>
              <a:rPr lang="it-IT" dirty="0" err="1"/>
              <a:t>is</a:t>
            </a:r>
            <a:r>
              <a:rPr lang="it-IT" dirty="0"/>
              <a:t> to </a:t>
            </a:r>
            <a:r>
              <a:rPr lang="it-IT" dirty="0" err="1"/>
              <a:t>calculate</a:t>
            </a:r>
            <a:r>
              <a:rPr lang="it-IT" dirty="0"/>
              <a:t> the weights for </a:t>
            </a:r>
            <a:r>
              <a:rPr lang="it-IT" dirty="0" err="1"/>
              <a:t>each</a:t>
            </a:r>
            <a:r>
              <a:rPr lang="it-IT" dirty="0"/>
              <a:t> of the 10 classes, and to use </a:t>
            </a:r>
            <a:r>
              <a:rPr lang="it-IT" dirty="0" err="1"/>
              <a:t>them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training. </a:t>
            </a:r>
            <a:r>
              <a:rPr lang="it-IT" dirty="0" err="1"/>
              <a:t>Various</a:t>
            </a:r>
            <a:r>
              <a:rPr lang="it-IT" dirty="0"/>
              <a:t> models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tried</a:t>
            </a:r>
            <a:r>
              <a:rPr lang="it-IT" dirty="0"/>
              <a:t>, </a:t>
            </a:r>
            <a:r>
              <a:rPr lang="it-IT" dirty="0" err="1"/>
              <a:t>ranging</a:t>
            </a:r>
            <a:r>
              <a:rPr lang="it-IT" dirty="0"/>
              <a:t> from </a:t>
            </a:r>
            <a:r>
              <a:rPr lang="it-IT" dirty="0" err="1"/>
              <a:t>simple</a:t>
            </a:r>
            <a:r>
              <a:rPr lang="it-IT" dirty="0"/>
              <a:t> CNN models to </a:t>
            </a:r>
            <a:r>
              <a:rPr lang="it-IT" dirty="0" err="1"/>
              <a:t>complex</a:t>
            </a:r>
            <a:r>
              <a:rPr lang="it-IT" dirty="0"/>
              <a:t> image </a:t>
            </a:r>
            <a:r>
              <a:rPr lang="it-IT" dirty="0" err="1"/>
              <a:t>recognition</a:t>
            </a:r>
            <a:r>
              <a:rPr lang="it-IT" dirty="0"/>
              <a:t> models. </a:t>
            </a:r>
          </a:p>
          <a:p>
            <a:r>
              <a:rPr lang="it-IT" dirty="0"/>
              <a:t>After </a:t>
            </a:r>
            <a:r>
              <a:rPr lang="it-IT" dirty="0" err="1"/>
              <a:t>many</a:t>
            </a:r>
            <a:r>
              <a:rPr lang="it-IT" dirty="0"/>
              <a:t> trials, </a:t>
            </a:r>
            <a:r>
              <a:rPr lang="it-IT" dirty="0" err="1"/>
              <a:t>this</a:t>
            </a:r>
            <a:r>
              <a:rPr lang="it-IT" dirty="0"/>
              <a:t> model </a:t>
            </a:r>
            <a:r>
              <a:rPr lang="it-IT" dirty="0" err="1"/>
              <a:t>resulted</a:t>
            </a:r>
            <a:r>
              <a:rPr lang="it-IT" dirty="0"/>
              <a:t> to be the best.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uses</a:t>
            </a:r>
            <a:r>
              <a:rPr lang="it-IT" dirty="0"/>
              <a:t> ResNet101 with </a:t>
            </a:r>
            <a:r>
              <a:rPr lang="it-IT" dirty="0" err="1"/>
              <a:t>imagenet</a:t>
            </a:r>
            <a:r>
              <a:rPr lang="it-IT" dirty="0"/>
              <a:t> weights, </a:t>
            </a:r>
            <a:r>
              <a:rPr lang="it-IT" dirty="0" err="1"/>
              <a:t>followed</a:t>
            </a:r>
            <a:r>
              <a:rPr lang="it-IT" dirty="0"/>
              <a:t> by a </a:t>
            </a:r>
            <a:r>
              <a:rPr lang="it-IT" dirty="0" err="1"/>
              <a:t>block</a:t>
            </a:r>
            <a:r>
              <a:rPr lang="it-IT" dirty="0"/>
              <a:t> made of Dropout + </a:t>
            </a:r>
            <a:r>
              <a:rPr lang="it-IT" dirty="0" err="1"/>
              <a:t>ReLu</a:t>
            </a:r>
            <a:r>
              <a:rPr lang="it-IT" dirty="0"/>
              <a:t> </a:t>
            </a:r>
            <a:r>
              <a:rPr lang="it-IT" dirty="0" err="1"/>
              <a:t>activation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 + </a:t>
            </a:r>
            <a:r>
              <a:rPr lang="it-IT" dirty="0" err="1"/>
              <a:t>BatchNormalization</a:t>
            </a:r>
            <a:r>
              <a:rPr lang="it-IT" dirty="0"/>
              <a:t> </a:t>
            </a:r>
            <a:r>
              <a:rPr lang="it-IT" dirty="0" err="1"/>
              <a:t>layer</a:t>
            </a:r>
            <a:r>
              <a:rPr lang="it-IT" dirty="0"/>
              <a:t>. </a:t>
            </a:r>
            <a:r>
              <a:rPr lang="it-IT" dirty="0" err="1"/>
              <a:t>Then</a:t>
            </a:r>
            <a:r>
              <a:rPr lang="it-IT" dirty="0"/>
              <a:t>, a Dense </a:t>
            </a:r>
            <a:r>
              <a:rPr lang="it-IT" dirty="0" err="1"/>
              <a:t>layer</a:t>
            </a:r>
            <a:r>
              <a:rPr lang="it-IT" dirty="0"/>
              <a:t> with 200 </a:t>
            </a:r>
            <a:r>
              <a:rPr lang="it-IT" dirty="0" err="1"/>
              <a:t>units</a:t>
            </a:r>
            <a:r>
              <a:rPr lang="it-IT" dirty="0"/>
              <a:t> and l2 weight </a:t>
            </a:r>
            <a:r>
              <a:rPr lang="it-IT" dirty="0" err="1"/>
              <a:t>regularization</a:t>
            </a:r>
            <a:r>
              <a:rPr lang="it-IT" dirty="0"/>
              <a:t> and </a:t>
            </a:r>
            <a:r>
              <a:rPr lang="it-IT" dirty="0" err="1"/>
              <a:t>another</a:t>
            </a:r>
            <a:r>
              <a:rPr lang="it-IT" dirty="0"/>
              <a:t> </a:t>
            </a:r>
            <a:r>
              <a:rPr lang="it-IT" dirty="0" err="1"/>
              <a:t>block</a:t>
            </a:r>
            <a:r>
              <a:rPr lang="it-IT" dirty="0"/>
              <a:t> of Dropout + </a:t>
            </a:r>
            <a:r>
              <a:rPr lang="it-IT" dirty="0" err="1"/>
              <a:t>ReLu</a:t>
            </a:r>
            <a:r>
              <a:rPr lang="it-IT" dirty="0"/>
              <a:t> </a:t>
            </a:r>
            <a:r>
              <a:rPr lang="it-IT" dirty="0" err="1"/>
              <a:t>activation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 + </a:t>
            </a:r>
            <a:r>
              <a:rPr lang="it-IT" dirty="0" err="1"/>
              <a:t>BatchNormalization</a:t>
            </a:r>
            <a:r>
              <a:rPr lang="it-IT" dirty="0"/>
              <a:t> </a:t>
            </a:r>
            <a:r>
              <a:rPr lang="it-IT" dirty="0" err="1"/>
              <a:t>layer</a:t>
            </a:r>
            <a:r>
              <a:rPr lang="it-IT" dirty="0"/>
              <a:t> follow. In the end, a Dense </a:t>
            </a:r>
            <a:r>
              <a:rPr lang="it-IT" dirty="0" err="1"/>
              <a:t>layer</a:t>
            </a:r>
            <a:r>
              <a:rPr lang="it-IT" dirty="0"/>
              <a:t> with 10 </a:t>
            </a:r>
            <a:r>
              <a:rPr lang="it-IT" dirty="0" err="1"/>
              <a:t>units</a:t>
            </a:r>
            <a:r>
              <a:rPr lang="it-IT" dirty="0"/>
              <a:t> and </a:t>
            </a:r>
            <a:r>
              <a:rPr lang="it-IT" dirty="0" err="1"/>
              <a:t>softmax</a:t>
            </a:r>
            <a:r>
              <a:rPr lang="it-IT" dirty="0"/>
              <a:t> </a:t>
            </a:r>
            <a:r>
              <a:rPr lang="it-IT" dirty="0" err="1"/>
              <a:t>activation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added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final</a:t>
            </a:r>
            <a:r>
              <a:rPr lang="it-IT" dirty="0"/>
              <a:t> </a:t>
            </a:r>
            <a:r>
              <a:rPr lang="it-IT" dirty="0" err="1"/>
              <a:t>layer</a:t>
            </a:r>
            <a:r>
              <a:rPr lang="it-IT" dirty="0"/>
              <a:t>.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9C6E3578-66D0-4F8A-9D8A-8F51C55FAF84}"/>
              </a:ext>
            </a:extLst>
          </p:cNvPr>
          <p:cNvSpPr/>
          <p:nvPr/>
        </p:nvSpPr>
        <p:spPr>
          <a:xfrm>
            <a:off x="5690933" y="295221"/>
            <a:ext cx="5243804" cy="62701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6" name="Titolo 2">
            <a:extLst>
              <a:ext uri="{FF2B5EF4-FFF2-40B4-BE49-F238E27FC236}">
                <a16:creationId xmlns:a16="http://schemas.microsoft.com/office/drawing/2014/main" id="{FE5D07BF-02FB-48E3-B493-DB82694F44E5}"/>
              </a:ext>
            </a:extLst>
          </p:cNvPr>
          <p:cNvSpPr txBox="1">
            <a:spLocks/>
          </p:cNvSpPr>
          <p:nvPr/>
        </p:nvSpPr>
        <p:spPr>
          <a:xfrm>
            <a:off x="5736653" y="292607"/>
            <a:ext cx="5198084" cy="62701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it-IT" sz="3200" dirty="0"/>
              <a:t>ResNet101</a:t>
            </a:r>
          </a:p>
          <a:p>
            <a:pPr algn="ctr">
              <a:lnSpc>
                <a:spcPct val="150000"/>
              </a:lnSpc>
            </a:pPr>
            <a:r>
              <a:rPr lang="it-IT" sz="1600" b="0" dirty="0">
                <a:effectLst/>
                <a:latin typeface="Consolas" panose="020B0609020204030204" pitchFamily="49" charset="0"/>
              </a:rPr>
              <a:t>Dropout(0.5)</a:t>
            </a:r>
          </a:p>
          <a:p>
            <a:pPr algn="ctr">
              <a:lnSpc>
                <a:spcPct val="150000"/>
              </a:lnSpc>
            </a:pPr>
            <a:r>
              <a:rPr lang="it-IT" sz="1600" b="0" dirty="0" err="1">
                <a:effectLst/>
                <a:latin typeface="Consolas" panose="020B0609020204030204" pitchFamily="49" charset="0"/>
              </a:rPr>
              <a:t>ReLU</a:t>
            </a:r>
            <a:r>
              <a:rPr lang="it-IT" sz="1600" b="0" dirty="0">
                <a:effectLst/>
                <a:latin typeface="Consolas" panose="020B0609020204030204" pitchFamily="49" charset="0"/>
              </a:rPr>
              <a:t>()</a:t>
            </a:r>
          </a:p>
          <a:p>
            <a:pPr algn="ctr">
              <a:lnSpc>
                <a:spcPct val="150000"/>
              </a:lnSpc>
            </a:pPr>
            <a:r>
              <a:rPr lang="it-IT" sz="1600" b="0" dirty="0" err="1">
                <a:effectLst/>
                <a:latin typeface="Consolas" panose="020B0609020204030204" pitchFamily="49" charset="0"/>
              </a:rPr>
              <a:t>BatchNormalization</a:t>
            </a:r>
            <a:r>
              <a:rPr lang="it-IT" sz="1600" b="0" dirty="0">
                <a:effectLst/>
                <a:latin typeface="Consolas" panose="020B0609020204030204" pitchFamily="49" charset="0"/>
              </a:rPr>
              <a:t>()</a:t>
            </a:r>
          </a:p>
          <a:p>
            <a:pPr algn="ctr">
              <a:lnSpc>
                <a:spcPct val="150000"/>
              </a:lnSpc>
            </a:pPr>
            <a:r>
              <a:rPr lang="pt-BR" sz="1600" b="0" dirty="0">
                <a:effectLst/>
                <a:latin typeface="Consolas" panose="020B0609020204030204" pitchFamily="49" charset="0"/>
              </a:rPr>
              <a:t>Dense(200, activation='relu', kernel_regularizer=regularizers.l2(l2=0.0005))</a:t>
            </a:r>
          </a:p>
          <a:p>
            <a:pPr algn="ctr">
              <a:lnSpc>
                <a:spcPct val="150000"/>
              </a:lnSpc>
            </a:pPr>
            <a:r>
              <a:rPr lang="it-IT" sz="1600" b="0" dirty="0">
                <a:effectLst/>
                <a:latin typeface="Consolas" panose="020B0609020204030204" pitchFamily="49" charset="0"/>
              </a:rPr>
              <a:t>Dropout(0.5)</a:t>
            </a:r>
          </a:p>
          <a:p>
            <a:pPr algn="ctr">
              <a:lnSpc>
                <a:spcPct val="150000"/>
              </a:lnSpc>
            </a:pPr>
            <a:r>
              <a:rPr lang="it-IT" sz="1600" b="0" dirty="0" err="1">
                <a:effectLst/>
                <a:latin typeface="Consolas" panose="020B0609020204030204" pitchFamily="49" charset="0"/>
              </a:rPr>
              <a:t>ReLU</a:t>
            </a:r>
            <a:r>
              <a:rPr lang="it-IT" sz="1600" b="0" dirty="0">
                <a:effectLst/>
                <a:latin typeface="Consolas" panose="020B0609020204030204" pitchFamily="49" charset="0"/>
              </a:rPr>
              <a:t>()</a:t>
            </a:r>
          </a:p>
          <a:p>
            <a:pPr algn="ctr">
              <a:lnSpc>
                <a:spcPct val="150000"/>
              </a:lnSpc>
            </a:pPr>
            <a:r>
              <a:rPr lang="it-IT" sz="1600" b="0" dirty="0" err="1">
                <a:effectLst/>
                <a:latin typeface="Consolas" panose="020B0609020204030204" pitchFamily="49" charset="0"/>
              </a:rPr>
              <a:t>BatchNormalization</a:t>
            </a:r>
            <a:r>
              <a:rPr lang="it-IT" sz="1600" b="0" dirty="0">
                <a:effectLst/>
                <a:latin typeface="Consolas" panose="020B0609020204030204" pitchFamily="49" charset="0"/>
              </a:rPr>
              <a:t>()</a:t>
            </a:r>
          </a:p>
          <a:p>
            <a:pPr algn="ctr">
              <a:lnSpc>
                <a:spcPct val="150000"/>
              </a:lnSpc>
            </a:pPr>
            <a:r>
              <a:rPr lang="it-IT" sz="1600" b="0" dirty="0">
                <a:effectLst/>
                <a:latin typeface="Consolas" panose="020B0609020204030204" pitchFamily="49" charset="0"/>
              </a:rPr>
              <a:t>Dense(10, </a:t>
            </a:r>
            <a:r>
              <a:rPr lang="it-IT" sz="1600" b="0" dirty="0" err="1">
                <a:effectLst/>
                <a:latin typeface="Consolas" panose="020B0609020204030204" pitchFamily="49" charset="0"/>
              </a:rPr>
              <a:t>activation</a:t>
            </a:r>
            <a:r>
              <a:rPr lang="it-IT" sz="1600" b="0" dirty="0">
                <a:effectLst/>
                <a:latin typeface="Consolas" panose="020B0609020204030204" pitchFamily="49" charset="0"/>
              </a:rPr>
              <a:t>='</a:t>
            </a:r>
            <a:r>
              <a:rPr lang="it-IT" sz="1600" b="0" dirty="0" err="1">
                <a:effectLst/>
                <a:latin typeface="Consolas" panose="020B0609020204030204" pitchFamily="49" charset="0"/>
              </a:rPr>
              <a:t>softmax</a:t>
            </a:r>
            <a:r>
              <a:rPr lang="it-IT" sz="1600" b="0" dirty="0">
                <a:effectLst/>
                <a:latin typeface="Consolas" panose="020B0609020204030204" pitchFamily="49" charset="0"/>
              </a:rPr>
              <a:t>')</a:t>
            </a:r>
          </a:p>
          <a:p>
            <a:pPr algn="ctr">
              <a:lnSpc>
                <a:spcPct val="150000"/>
              </a:lnSpc>
            </a:pPr>
            <a:endParaRPr lang="it-IT" sz="3200" dirty="0"/>
          </a:p>
        </p:txBody>
      </p:sp>
      <p:sp>
        <p:nvSpPr>
          <p:cNvPr id="17" name="Titolo 2">
            <a:extLst>
              <a:ext uri="{FF2B5EF4-FFF2-40B4-BE49-F238E27FC236}">
                <a16:creationId xmlns:a16="http://schemas.microsoft.com/office/drawing/2014/main" id="{64C2FEA9-402F-4A51-A239-12804B790161}"/>
              </a:ext>
            </a:extLst>
          </p:cNvPr>
          <p:cNvSpPr txBox="1">
            <a:spLocks/>
          </p:cNvSpPr>
          <p:nvPr/>
        </p:nvSpPr>
        <p:spPr>
          <a:xfrm>
            <a:off x="8093953" y="1084103"/>
            <a:ext cx="437764" cy="587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000" dirty="0"/>
              <a:t>+</a:t>
            </a:r>
          </a:p>
        </p:txBody>
      </p:sp>
      <p:sp>
        <p:nvSpPr>
          <p:cNvPr id="19" name="Titolo 2">
            <a:extLst>
              <a:ext uri="{FF2B5EF4-FFF2-40B4-BE49-F238E27FC236}">
                <a16:creationId xmlns:a16="http://schemas.microsoft.com/office/drawing/2014/main" id="{9DFCB179-707F-42FF-B656-DD695DAB4E34}"/>
              </a:ext>
            </a:extLst>
          </p:cNvPr>
          <p:cNvSpPr txBox="1">
            <a:spLocks/>
          </p:cNvSpPr>
          <p:nvPr/>
        </p:nvSpPr>
        <p:spPr>
          <a:xfrm>
            <a:off x="8093953" y="1616603"/>
            <a:ext cx="437764" cy="587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000" dirty="0"/>
              <a:t>+</a:t>
            </a:r>
          </a:p>
        </p:txBody>
      </p:sp>
      <p:sp>
        <p:nvSpPr>
          <p:cNvPr id="20" name="Titolo 2">
            <a:extLst>
              <a:ext uri="{FF2B5EF4-FFF2-40B4-BE49-F238E27FC236}">
                <a16:creationId xmlns:a16="http://schemas.microsoft.com/office/drawing/2014/main" id="{ECA4891C-0287-4D49-8534-9B74AACFA5DA}"/>
              </a:ext>
            </a:extLst>
          </p:cNvPr>
          <p:cNvSpPr txBox="1">
            <a:spLocks/>
          </p:cNvSpPr>
          <p:nvPr/>
        </p:nvSpPr>
        <p:spPr>
          <a:xfrm>
            <a:off x="8093953" y="2157416"/>
            <a:ext cx="437764" cy="587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000" dirty="0"/>
              <a:t>+</a:t>
            </a:r>
          </a:p>
        </p:txBody>
      </p:sp>
      <p:sp>
        <p:nvSpPr>
          <p:cNvPr id="21" name="Titolo 2">
            <a:extLst>
              <a:ext uri="{FF2B5EF4-FFF2-40B4-BE49-F238E27FC236}">
                <a16:creationId xmlns:a16="http://schemas.microsoft.com/office/drawing/2014/main" id="{DDACBA53-0F68-4677-87CE-784A3A5B20B5}"/>
              </a:ext>
            </a:extLst>
          </p:cNvPr>
          <p:cNvSpPr txBox="1">
            <a:spLocks/>
          </p:cNvSpPr>
          <p:nvPr/>
        </p:nvSpPr>
        <p:spPr>
          <a:xfrm>
            <a:off x="8093953" y="2643047"/>
            <a:ext cx="437764" cy="587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000" dirty="0"/>
              <a:t>+</a:t>
            </a:r>
          </a:p>
        </p:txBody>
      </p:sp>
      <p:sp>
        <p:nvSpPr>
          <p:cNvPr id="22" name="Titolo 2">
            <a:extLst>
              <a:ext uri="{FF2B5EF4-FFF2-40B4-BE49-F238E27FC236}">
                <a16:creationId xmlns:a16="http://schemas.microsoft.com/office/drawing/2014/main" id="{AB79D356-93F9-492A-BE8E-BB0D8009129E}"/>
              </a:ext>
            </a:extLst>
          </p:cNvPr>
          <p:cNvSpPr txBox="1">
            <a:spLocks/>
          </p:cNvSpPr>
          <p:nvPr/>
        </p:nvSpPr>
        <p:spPr>
          <a:xfrm>
            <a:off x="8093953" y="3469473"/>
            <a:ext cx="437764" cy="587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000" dirty="0"/>
              <a:t>+</a:t>
            </a:r>
          </a:p>
        </p:txBody>
      </p:sp>
      <p:sp>
        <p:nvSpPr>
          <p:cNvPr id="23" name="Titolo 2">
            <a:extLst>
              <a:ext uri="{FF2B5EF4-FFF2-40B4-BE49-F238E27FC236}">
                <a16:creationId xmlns:a16="http://schemas.microsoft.com/office/drawing/2014/main" id="{BC94E803-1A91-443E-82D6-F17CF73249A5}"/>
              </a:ext>
            </a:extLst>
          </p:cNvPr>
          <p:cNvSpPr txBox="1">
            <a:spLocks/>
          </p:cNvSpPr>
          <p:nvPr/>
        </p:nvSpPr>
        <p:spPr>
          <a:xfrm>
            <a:off x="8093953" y="4002058"/>
            <a:ext cx="437764" cy="587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000" dirty="0"/>
              <a:t>+</a:t>
            </a:r>
          </a:p>
        </p:txBody>
      </p:sp>
      <p:sp>
        <p:nvSpPr>
          <p:cNvPr id="24" name="Titolo 2">
            <a:extLst>
              <a:ext uri="{FF2B5EF4-FFF2-40B4-BE49-F238E27FC236}">
                <a16:creationId xmlns:a16="http://schemas.microsoft.com/office/drawing/2014/main" id="{9EEA5802-4D71-492C-917A-79888344D8B5}"/>
              </a:ext>
            </a:extLst>
          </p:cNvPr>
          <p:cNvSpPr txBox="1">
            <a:spLocks/>
          </p:cNvSpPr>
          <p:nvPr/>
        </p:nvSpPr>
        <p:spPr>
          <a:xfrm>
            <a:off x="8084603" y="4455992"/>
            <a:ext cx="437764" cy="587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000" dirty="0"/>
              <a:t>+</a:t>
            </a:r>
          </a:p>
        </p:txBody>
      </p:sp>
      <p:sp>
        <p:nvSpPr>
          <p:cNvPr id="25" name="Titolo 2">
            <a:extLst>
              <a:ext uri="{FF2B5EF4-FFF2-40B4-BE49-F238E27FC236}">
                <a16:creationId xmlns:a16="http://schemas.microsoft.com/office/drawing/2014/main" id="{A0481313-CFFF-453A-ADFF-8DBFECA8AD22}"/>
              </a:ext>
            </a:extLst>
          </p:cNvPr>
          <p:cNvSpPr txBox="1">
            <a:spLocks/>
          </p:cNvSpPr>
          <p:nvPr/>
        </p:nvSpPr>
        <p:spPr>
          <a:xfrm>
            <a:off x="8093953" y="4959847"/>
            <a:ext cx="437764" cy="5876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None/>
              <a:defRPr sz="3600" b="0" i="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611758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5400" dirty="0" err="1"/>
              <a:t>Results</a:t>
            </a:r>
            <a:endParaRPr lang="it-IT" sz="5400" dirty="0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it-IT" b="1" cap="all" spc="100" smtClean="0">
                <a:solidFill>
                  <a:schemeClr val="accent2"/>
                </a:solidFill>
              </a:rPr>
              <a:t>11</a:t>
            </a:fld>
            <a:endParaRPr lang="it-IT" b="1" cap="all" spc="100" dirty="0">
              <a:solidFill>
                <a:schemeClr val="accent2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A53BA43-BAF1-4DCE-8019-F1046A14F5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76109" y="1838857"/>
            <a:ext cx="5202296" cy="4369323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245B57C2-D1D9-4DC3-BE8D-FA3B0190C305}"/>
              </a:ext>
            </a:extLst>
          </p:cNvPr>
          <p:cNvSpPr txBox="1"/>
          <p:nvPr/>
        </p:nvSpPr>
        <p:spPr>
          <a:xfrm>
            <a:off x="8785949" y="3105834"/>
            <a:ext cx="17648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it-IT" b="1" dirty="0"/>
              <a:t>Test </a:t>
            </a:r>
            <a:r>
              <a:rPr lang="it-IT" b="1" dirty="0" err="1"/>
              <a:t>a</a:t>
            </a:r>
            <a:r>
              <a:rPr lang="it-IT" sz="1800" b="1" dirty="0" err="1"/>
              <a:t>ccuracy</a:t>
            </a:r>
            <a:endParaRPr lang="it-IT" b="1" dirty="0"/>
          </a:p>
          <a:p>
            <a:pPr algn="ctr" rtl="0"/>
            <a:r>
              <a:rPr lang="it-IT" sz="1800" dirty="0"/>
              <a:t>0.79</a:t>
            </a:r>
          </a:p>
        </p:txBody>
      </p:sp>
    </p:spTree>
    <p:extLst>
      <p:ext uri="{BB962C8B-B14F-4D97-AF65-F5344CB8AC3E}">
        <p14:creationId xmlns:p14="http://schemas.microsoft.com/office/powerpoint/2010/main" val="2993572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2717" y="1399032"/>
            <a:ext cx="6190488" cy="1179576"/>
          </a:xfrm>
        </p:spPr>
        <p:txBody>
          <a:bodyPr rtlCol="0"/>
          <a:lstStyle/>
          <a:p>
            <a:pPr rtl="0"/>
            <a:r>
              <a:rPr lang="it-IT" dirty="0" err="1"/>
              <a:t>Preprocessing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437" y="2889504"/>
            <a:ext cx="6190488" cy="3346704"/>
          </a:xfrm>
        </p:spPr>
        <p:txBody>
          <a:bodyPr rtlCol="0"/>
          <a:lstStyle/>
          <a:p>
            <a:pPr rtl="0"/>
            <a:r>
              <a:rPr lang="it-IT" sz="2000" dirty="0"/>
              <a:t>First of </a:t>
            </a:r>
            <a:r>
              <a:rPr lang="it-IT" sz="2000" dirty="0" err="1"/>
              <a:t>all</a:t>
            </a:r>
            <a:r>
              <a:rPr lang="it-IT" dirty="0"/>
              <a:t>, </a:t>
            </a:r>
            <a:r>
              <a:rPr lang="it-IT" sz="2000" dirty="0"/>
              <a:t>the </a:t>
            </a:r>
            <a:r>
              <a:rPr lang="it-IT" sz="2000" dirty="0" err="1"/>
              <a:t>Resnet</a:t>
            </a:r>
            <a:r>
              <a:rPr lang="it-IT" sz="2000" dirty="0"/>
              <a:t> </a:t>
            </a:r>
            <a:r>
              <a:rPr lang="it-IT" sz="2000" dirty="0" err="1"/>
              <a:t>preprocessing</a:t>
            </a:r>
            <a:r>
              <a:rPr lang="it-IT" sz="2000" dirty="0"/>
              <a:t> </a:t>
            </a:r>
            <a:r>
              <a:rPr lang="it-IT" sz="2000" dirty="0" err="1"/>
              <a:t>function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applied</a:t>
            </a:r>
            <a:r>
              <a:rPr lang="it-IT" sz="2000" dirty="0"/>
              <a:t>. After </a:t>
            </a:r>
            <a:r>
              <a:rPr lang="it-IT" sz="2000" dirty="0" err="1"/>
              <a:t>doing</a:t>
            </a:r>
            <a:r>
              <a:rPr lang="it-IT" sz="2000" dirty="0"/>
              <a:t> </a:t>
            </a:r>
            <a:r>
              <a:rPr lang="it-IT" sz="2000" dirty="0" err="1"/>
              <a:t>that</a:t>
            </a:r>
            <a:r>
              <a:rPr lang="it-IT" sz="2000" dirty="0"/>
              <a:t>, data </a:t>
            </a:r>
            <a:r>
              <a:rPr lang="it-IT" sz="2000" dirty="0" err="1"/>
              <a:t>augmentation</a:t>
            </a:r>
            <a:r>
              <a:rPr lang="it-IT" sz="2000" dirty="0"/>
              <a:t> techniques, like </a:t>
            </a:r>
            <a:r>
              <a:rPr lang="it-IT" sz="2000" dirty="0" err="1"/>
              <a:t>zooming</a:t>
            </a:r>
            <a:r>
              <a:rPr lang="it-IT" sz="2000" dirty="0"/>
              <a:t>, </a:t>
            </a:r>
            <a:r>
              <a:rPr lang="it-IT" sz="2000" dirty="0" err="1"/>
              <a:t>flipping</a:t>
            </a:r>
            <a:r>
              <a:rPr lang="it-IT" sz="2000" dirty="0"/>
              <a:t> </a:t>
            </a:r>
            <a:r>
              <a:rPr lang="it-IT" sz="2000" dirty="0" err="1"/>
              <a:t>horizontally</a:t>
            </a:r>
            <a:r>
              <a:rPr lang="it-IT" sz="2000" dirty="0"/>
              <a:t>, </a:t>
            </a:r>
            <a:r>
              <a:rPr lang="it-IT" sz="2000" dirty="0" err="1"/>
              <a:t>rotating</a:t>
            </a:r>
            <a:r>
              <a:rPr lang="it-IT" dirty="0"/>
              <a:t>, </a:t>
            </a:r>
            <a:r>
              <a:rPr lang="it-IT" dirty="0" err="1"/>
              <a:t>shifting</a:t>
            </a:r>
            <a:r>
              <a:rPr lang="it-IT" dirty="0"/>
              <a:t> and </a:t>
            </a:r>
            <a:r>
              <a:rPr lang="it-IT" dirty="0" err="1"/>
              <a:t>changing</a:t>
            </a:r>
            <a:r>
              <a:rPr lang="it-IT" dirty="0"/>
              <a:t> the </a:t>
            </a:r>
            <a:r>
              <a:rPr lang="it-IT" dirty="0" err="1"/>
              <a:t>brightness</a:t>
            </a:r>
            <a:r>
              <a:rPr lang="it-IT" dirty="0"/>
              <a:t> are </a:t>
            </a:r>
            <a:r>
              <a:rPr lang="it-IT" dirty="0" err="1"/>
              <a:t>applied</a:t>
            </a:r>
            <a:r>
              <a:rPr lang="it-IT" dirty="0"/>
              <a:t> to the images. </a:t>
            </a:r>
            <a:r>
              <a:rPr lang="it-IT" dirty="0" err="1"/>
              <a:t>Then</a:t>
            </a:r>
            <a:r>
              <a:rPr lang="it-IT" dirty="0"/>
              <a:t>, the images are </a:t>
            </a:r>
            <a:r>
              <a:rPr lang="it-IT" dirty="0" err="1"/>
              <a:t>imported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224x224x3 </a:t>
            </a:r>
            <a:r>
              <a:rPr lang="it-IT" dirty="0" err="1"/>
              <a:t>rgb</a:t>
            </a:r>
            <a:r>
              <a:rPr lang="it-IT" dirty="0"/>
              <a:t> images and </a:t>
            </a:r>
            <a:r>
              <a:rPr lang="it-IT" dirty="0" err="1"/>
              <a:t>fed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to the model.</a:t>
            </a:r>
            <a:endParaRPr lang="it-IT" sz="2000" dirty="0"/>
          </a:p>
          <a:p>
            <a:pPr rtl="0"/>
            <a:endParaRPr lang="it-IT" dirty="0"/>
          </a:p>
        </p:txBody>
      </p:sp>
      <p:pic>
        <p:nvPicPr>
          <p:cNvPr id="8" name="Segnaposto immagine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63" b="63"/>
          <a:stretch/>
        </p:blipFill>
        <p:spPr>
          <a:xfrm>
            <a:off x="473075" y="1399032"/>
            <a:ext cx="4266960" cy="4266968"/>
          </a:xfr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Animal </a:t>
            </a:r>
            <a:r>
              <a:rPr lang="it-IT" dirty="0" err="1"/>
              <a:t>recognition</a:t>
            </a:r>
            <a:r>
              <a:rPr lang="it-IT" dirty="0"/>
              <a:t> with </a:t>
            </a:r>
            <a:r>
              <a:rPr lang="it-IT" dirty="0" err="1"/>
              <a:t>cnn</a:t>
            </a:r>
            <a:r>
              <a:rPr lang="it-IT" dirty="0"/>
              <a:t> models</a:t>
            </a:r>
          </a:p>
          <a:p>
            <a:pPr rtl="0"/>
            <a:endParaRPr lang="it-IT" dirty="0"/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1704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sz="5400" dirty="0" err="1"/>
              <a:t>Objective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227" y="3100704"/>
            <a:ext cx="6190488" cy="3346704"/>
          </a:xfrm>
        </p:spPr>
        <p:txBody>
          <a:bodyPr rtlCol="0"/>
          <a:lstStyle/>
          <a:p>
            <a:pPr rtl="0"/>
            <a:r>
              <a:rPr lang="it-IT" sz="2000" dirty="0"/>
              <a:t>The goal of the </a:t>
            </a:r>
            <a:r>
              <a:rPr lang="it-IT" sz="2000" b="1" dirty="0"/>
              <a:t>Image </a:t>
            </a:r>
            <a:r>
              <a:rPr lang="it-IT" sz="2000" b="1" dirty="0" err="1"/>
              <a:t>Retrival</a:t>
            </a:r>
            <a:r>
              <a:rPr lang="it-IT" sz="2000" b="1" dirty="0"/>
              <a:t> </a:t>
            </a:r>
            <a:r>
              <a:rPr lang="it-IT" sz="2000" dirty="0"/>
              <a:t>task </a:t>
            </a:r>
            <a:r>
              <a:rPr lang="it-IT" sz="2000" dirty="0" err="1"/>
              <a:t>is</a:t>
            </a:r>
            <a:r>
              <a:rPr lang="it-IT" sz="2000" dirty="0"/>
              <a:t> to </a:t>
            </a:r>
            <a:r>
              <a:rPr lang="it-IT" sz="2000" dirty="0" err="1"/>
              <a:t>select</a:t>
            </a:r>
            <a:r>
              <a:rPr lang="it-IT" sz="2000" dirty="0"/>
              <a:t> the 9 </a:t>
            </a:r>
            <a:r>
              <a:rPr lang="it-IT" sz="2000" dirty="0" err="1"/>
              <a:t>most</a:t>
            </a:r>
            <a:r>
              <a:rPr lang="it-IT" sz="2000" dirty="0"/>
              <a:t> </a:t>
            </a:r>
            <a:r>
              <a:rPr lang="it-IT" sz="2000" dirty="0" err="1"/>
              <a:t>simila</a:t>
            </a:r>
            <a:r>
              <a:rPr lang="it-IT" dirty="0" err="1"/>
              <a:t>r</a:t>
            </a:r>
            <a:r>
              <a:rPr lang="it-IT" dirty="0"/>
              <a:t> </a:t>
            </a:r>
            <a:r>
              <a:rPr lang="it-IT" dirty="0" err="1"/>
              <a:t>animal</a:t>
            </a:r>
            <a:r>
              <a:rPr lang="it-IT" dirty="0"/>
              <a:t> images </a:t>
            </a:r>
            <a:r>
              <a:rPr lang="it-IT" dirty="0" err="1"/>
              <a:t>based</a:t>
            </a:r>
            <a:r>
              <a:rPr lang="it-IT" dirty="0"/>
              <a:t> on a query one. In </a:t>
            </a:r>
            <a:r>
              <a:rPr lang="it-IT" dirty="0" err="1"/>
              <a:t>particular</a:t>
            </a:r>
            <a:r>
              <a:rPr lang="it-IT" dirty="0"/>
              <a:t>, </a:t>
            </a:r>
            <a:r>
              <a:rPr lang="it-IT" dirty="0" err="1"/>
              <a:t>this</a:t>
            </a:r>
            <a:r>
              <a:rPr lang="it-IT" dirty="0"/>
              <a:t> tool </a:t>
            </a:r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perform</a:t>
            </a:r>
            <a:r>
              <a:rPr lang="it-IT" dirty="0"/>
              <a:t> on </a:t>
            </a:r>
            <a:r>
              <a:rPr lang="it-IT" dirty="0" err="1"/>
              <a:t>real</a:t>
            </a:r>
            <a:r>
              <a:rPr lang="it-IT" dirty="0"/>
              <a:t> </a:t>
            </a:r>
            <a:r>
              <a:rPr lang="it-IT" dirty="0" err="1"/>
              <a:t>animals</a:t>
            </a:r>
            <a:r>
              <a:rPr lang="it-IT" dirty="0"/>
              <a:t> images and picture </a:t>
            </a:r>
            <a:r>
              <a:rPr lang="it-IT" dirty="0" err="1"/>
              <a:t>ones</a:t>
            </a:r>
            <a:r>
              <a:rPr lang="it-IT" dirty="0"/>
              <a:t>.</a:t>
            </a:r>
            <a:endParaRPr lang="it-IT" sz="2000" b="1" dirty="0"/>
          </a:p>
          <a:p>
            <a:pPr rtl="0"/>
            <a:endParaRPr lang="it-IT" dirty="0"/>
          </a:p>
        </p:txBody>
      </p:sp>
      <p:pic>
        <p:nvPicPr>
          <p:cNvPr id="8" name="Segnaposto immagine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7250" r="17250"/>
          <a:stretch/>
        </p:blipFill>
        <p:spPr>
          <a:xfrm>
            <a:off x="7451965" y="1665520"/>
            <a:ext cx="4266960" cy="4266968"/>
          </a:xfr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Animal </a:t>
            </a:r>
            <a:r>
              <a:rPr lang="it-IT" dirty="0" err="1"/>
              <a:t>recognition</a:t>
            </a:r>
            <a:r>
              <a:rPr lang="it-IT" dirty="0"/>
              <a:t> with </a:t>
            </a:r>
            <a:r>
              <a:rPr lang="it-IT" dirty="0" err="1"/>
              <a:t>cnn</a:t>
            </a:r>
            <a:r>
              <a:rPr lang="it-IT" dirty="0"/>
              <a:t> models</a:t>
            </a: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0296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5400" dirty="0" err="1"/>
              <a:t>Results</a:t>
            </a:r>
            <a:endParaRPr lang="it-IT" sz="5400" dirty="0"/>
          </a:p>
        </p:txBody>
      </p:sp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it-IT" b="1" cap="all" spc="100" smtClean="0">
                <a:solidFill>
                  <a:schemeClr val="accent2"/>
                </a:solidFill>
              </a:rPr>
              <a:t>14</a:t>
            </a:fld>
            <a:endParaRPr lang="it-IT" b="1" cap="all" spc="100" dirty="0">
              <a:solidFill>
                <a:schemeClr val="accent2"/>
              </a:solidFill>
            </a:endParaRPr>
          </a:p>
        </p:txBody>
      </p:sp>
      <p:pic>
        <p:nvPicPr>
          <p:cNvPr id="3" name="Immagine 2" descr="Immagine che contiene testo, diverso, screenshot&#10;&#10;Descrizione generata automaticamente">
            <a:extLst>
              <a:ext uri="{FF2B5EF4-FFF2-40B4-BE49-F238E27FC236}">
                <a16:creationId xmlns:a16="http://schemas.microsoft.com/office/drawing/2014/main" id="{029C95EC-EAD3-48E3-9F92-C8F8F8922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884" y="1542806"/>
            <a:ext cx="4228630" cy="4950069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8B76C0F8-0704-49DD-8994-8191EAC3E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5712" y="1523421"/>
            <a:ext cx="4246710" cy="496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806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5400" dirty="0"/>
              <a:t>Demo</a:t>
            </a:r>
          </a:p>
        </p:txBody>
      </p:sp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BAFD8BAA-624F-4CB0-ACB8-CA90C34F4C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4786" y="1433064"/>
            <a:ext cx="8514272" cy="478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57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3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0043"/>
            </a:gs>
            <a:gs pos="0">
              <a:schemeClr val="tx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egnaposto numero diapositiva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16</a:t>
            </a:fld>
            <a:endParaRPr lang="it-IT"/>
          </a:p>
        </p:txBody>
      </p:sp>
      <p:sp>
        <p:nvSpPr>
          <p:cNvPr id="23" name="Segnaposto piè di pagina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sz="1200" spc="400" dirty="0"/>
              <a:t>LUNG CANCER IMAGING TOOL</a:t>
            </a:r>
            <a:endParaRPr lang="it-IT" dirty="0"/>
          </a:p>
        </p:txBody>
      </p:sp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78" r="178"/>
          <a:stretch/>
        </p:blipFill>
        <p:spPr>
          <a:xfrm>
            <a:off x="1777111" y="407499"/>
            <a:ext cx="1952279" cy="1952279"/>
          </a:xfrm>
        </p:spPr>
      </p:pic>
      <p:pic>
        <p:nvPicPr>
          <p:cNvPr id="11" name="Segnaposto immagine 10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t="89" b="89"/>
          <a:stretch/>
        </p:blipFill>
        <p:spPr>
          <a:xfrm>
            <a:off x="3528345" y="1972581"/>
            <a:ext cx="2290065" cy="2273502"/>
          </a:xfrm>
        </p:spPr>
      </p:pic>
      <p:sp>
        <p:nvSpPr>
          <p:cNvPr id="6" name="Titolo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THANK YOU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it-IT" dirty="0"/>
              <a:t>Marco Peracchi- X</a:t>
            </a:r>
          </a:p>
          <a:p>
            <a:pPr rtl="0"/>
            <a:r>
              <a:rPr lang="it-IT" dirty="0"/>
              <a:t>Federico De Servi - 812166</a:t>
            </a:r>
          </a:p>
        </p:txBody>
      </p:sp>
      <p:pic>
        <p:nvPicPr>
          <p:cNvPr id="15" name="Segnaposto immagine 14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/>
          <a:srcRect t="13306" b="13306"/>
          <a:stretch/>
        </p:blipFill>
        <p:spPr>
          <a:xfrm>
            <a:off x="1092905" y="4018982"/>
            <a:ext cx="3854161" cy="2839018"/>
          </a:xfrm>
        </p:spPr>
      </p:pic>
      <p:pic>
        <p:nvPicPr>
          <p:cNvPr id="13" name="Segnaposto immagine 12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/>
          <a:srcRect t="10572" b="10572"/>
          <a:stretch/>
        </p:blipFill>
        <p:spPr>
          <a:xfrm>
            <a:off x="5579539" y="4386312"/>
            <a:ext cx="3119293" cy="2462810"/>
          </a:xfrm>
        </p:spPr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0043"/>
            </a:gs>
            <a:gs pos="0">
              <a:schemeClr val="tx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39718" y="2530058"/>
            <a:ext cx="5833872" cy="3118104"/>
          </a:xfrm>
        </p:spPr>
        <p:txBody>
          <a:bodyPr rtlCol="0">
            <a:normAutofit fontScale="92500"/>
          </a:bodyPr>
          <a:lstStyle/>
          <a:p>
            <a:pPr algn="r" rtl="0">
              <a:lnSpc>
                <a:spcPct val="150000"/>
              </a:lnSpc>
            </a:pPr>
            <a:r>
              <a:rPr lang="it-IT" sz="2400" dirty="0"/>
              <a:t>1) INTRODUCTION</a:t>
            </a:r>
          </a:p>
          <a:p>
            <a:pPr algn="r" rtl="0">
              <a:lnSpc>
                <a:spcPct val="150000"/>
              </a:lnSpc>
            </a:pPr>
            <a:r>
              <a:rPr lang="it-IT" sz="2400" dirty="0">
                <a:solidFill>
                  <a:schemeClr val="bg1"/>
                </a:solidFill>
              </a:rPr>
              <a:t>2) IMAGE VISUALIZATION TOOL</a:t>
            </a:r>
          </a:p>
          <a:p>
            <a:pPr algn="r" rtl="0">
              <a:lnSpc>
                <a:spcPct val="150000"/>
              </a:lnSpc>
            </a:pPr>
            <a:r>
              <a:rPr lang="it-IT" sz="2400" dirty="0"/>
              <a:t>3) IMAGE SEGMENTATION TOOL</a:t>
            </a:r>
          </a:p>
          <a:p>
            <a:pPr algn="r" rtl="0">
              <a:lnSpc>
                <a:spcPct val="150000"/>
              </a:lnSpc>
            </a:pPr>
            <a:r>
              <a:rPr lang="it-IT" sz="2400" dirty="0"/>
              <a:t>4) CLUSTERING AND CLASSIFICATION</a:t>
            </a:r>
          </a:p>
          <a:p>
            <a:pPr algn="r" rtl="0">
              <a:lnSpc>
                <a:spcPct val="150000"/>
              </a:lnSpc>
            </a:pPr>
            <a:r>
              <a:rPr lang="it-IT" sz="2400" dirty="0">
                <a:solidFill>
                  <a:schemeClr val="bg1"/>
                </a:solidFill>
              </a:rPr>
              <a:t>4) </a:t>
            </a:r>
            <a:r>
              <a:rPr lang="it-IT" sz="2400" dirty="0"/>
              <a:t>DEMO</a:t>
            </a: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6" name="Segnaposto immagine 5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1373299" y="2530058"/>
            <a:ext cx="3694237" cy="3707971"/>
          </a:xfrm>
        </p:spPr>
      </p:pic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/>
              <a:t>03/09/20XX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52127" y="1942016"/>
            <a:ext cx="2788920" cy="358149"/>
          </a:xfrm>
        </p:spPr>
        <p:txBody>
          <a:bodyPr rtlCol="0"/>
          <a:lstStyle/>
          <a:p>
            <a:pPr rtl="0"/>
            <a:r>
              <a:rPr lang="it-IT" dirty="0"/>
              <a:t>Animal </a:t>
            </a:r>
            <a:r>
              <a:rPr lang="it-IT" dirty="0" err="1"/>
              <a:t>recognition</a:t>
            </a:r>
            <a:r>
              <a:rPr lang="it-IT" dirty="0"/>
              <a:t> with </a:t>
            </a:r>
            <a:r>
              <a:rPr lang="it-IT" dirty="0" err="1"/>
              <a:t>cnn</a:t>
            </a:r>
            <a:r>
              <a:rPr lang="it-IT" dirty="0"/>
              <a:t> models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/>
              <a:t>2</a:t>
            </a:fld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755400C6-0994-489B-8FA3-0AFD321CF07F}"/>
              </a:ext>
            </a:extLst>
          </p:cNvPr>
          <p:cNvSpPr txBox="1">
            <a:spLocks/>
          </p:cNvSpPr>
          <p:nvPr/>
        </p:nvSpPr>
        <p:spPr>
          <a:xfrm>
            <a:off x="4700806" y="-503853"/>
            <a:ext cx="6272784" cy="28437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cap="all" spc="4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5400" dirty="0" err="1"/>
              <a:t>Topics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0043"/>
            </a:gs>
            <a:gs pos="0">
              <a:schemeClr val="tx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it-IT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701562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sz="5400" dirty="0" err="1"/>
              <a:t>Lung</a:t>
            </a:r>
            <a:r>
              <a:rPr lang="it-IT" sz="5400" dirty="0"/>
              <a:t> </a:t>
            </a:r>
            <a:r>
              <a:rPr lang="it-IT" sz="5400" dirty="0" err="1"/>
              <a:t>cancer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it-IT" sz="2000" dirty="0"/>
              <a:t>The </a:t>
            </a:r>
            <a:r>
              <a:rPr lang="it-IT" sz="2000" dirty="0" err="1"/>
              <a:t>objective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to </a:t>
            </a:r>
            <a:r>
              <a:rPr lang="it-IT" sz="2000" dirty="0" err="1"/>
              <a:t>train</a:t>
            </a:r>
            <a:r>
              <a:rPr lang="it-IT" sz="2000" dirty="0"/>
              <a:t> a CNN model in </a:t>
            </a:r>
            <a:r>
              <a:rPr lang="it-IT" sz="2000" dirty="0" err="1"/>
              <a:t>order</a:t>
            </a:r>
            <a:r>
              <a:rPr lang="it-IT" sz="2000" dirty="0"/>
              <a:t> to </a:t>
            </a:r>
            <a:r>
              <a:rPr lang="it-IT" sz="2000" dirty="0" err="1"/>
              <a:t>classify</a:t>
            </a:r>
            <a:r>
              <a:rPr lang="it-IT" sz="2000" dirty="0"/>
              <a:t> </a:t>
            </a:r>
            <a:r>
              <a:rPr lang="it-IT" sz="2000" dirty="0" err="1"/>
              <a:t>correctly</a:t>
            </a:r>
            <a:r>
              <a:rPr lang="it-IT" sz="2000" dirty="0"/>
              <a:t> the </a:t>
            </a:r>
            <a:r>
              <a:rPr lang="it-IT" sz="2000" dirty="0" err="1"/>
              <a:t>biggest</a:t>
            </a:r>
            <a:r>
              <a:rPr lang="it-IT" sz="2000" dirty="0"/>
              <a:t> </a:t>
            </a:r>
            <a:r>
              <a:rPr lang="it-IT" sz="2000" dirty="0" err="1"/>
              <a:t>number</a:t>
            </a:r>
            <a:r>
              <a:rPr lang="it-IT" sz="2000" dirty="0"/>
              <a:t> of audio </a:t>
            </a:r>
            <a:r>
              <a:rPr lang="it-IT" sz="2000" dirty="0" err="1"/>
              <a:t>containing</a:t>
            </a:r>
            <a:r>
              <a:rPr lang="it-IT" sz="2000" dirty="0"/>
              <a:t> </a:t>
            </a:r>
            <a:r>
              <a:rPr lang="it-IT" sz="2000" u="sng" dirty="0"/>
              <a:t>sounds</a:t>
            </a:r>
            <a:r>
              <a:rPr lang="it-IT" sz="2000" dirty="0"/>
              <a:t> of </a:t>
            </a:r>
            <a:r>
              <a:rPr lang="it-IT" sz="2000" dirty="0" err="1"/>
              <a:t>animals</a:t>
            </a:r>
            <a:r>
              <a:rPr lang="it-IT" sz="2000" dirty="0"/>
              <a:t>. </a:t>
            </a:r>
            <a:r>
              <a:rPr lang="it-IT" sz="2000" dirty="0" err="1"/>
              <a:t>These</a:t>
            </a:r>
            <a:r>
              <a:rPr lang="it-IT" sz="2000" dirty="0"/>
              <a:t> sounds </a:t>
            </a:r>
            <a:r>
              <a:rPr lang="it-IT" sz="2000" dirty="0" err="1"/>
              <a:t>have</a:t>
            </a:r>
            <a:r>
              <a:rPr lang="it-IT" sz="2000" dirty="0"/>
              <a:t> a </a:t>
            </a:r>
            <a:r>
              <a:rPr lang="it-IT" sz="2000" dirty="0" err="1"/>
              <a:t>lenght</a:t>
            </a:r>
            <a:r>
              <a:rPr lang="it-IT" sz="2000" dirty="0"/>
              <a:t> </a:t>
            </a:r>
            <a:r>
              <a:rPr lang="it-IT" sz="2000" dirty="0" err="1"/>
              <a:t>that</a:t>
            </a:r>
            <a:r>
              <a:rPr lang="it-IT" sz="2000" dirty="0"/>
              <a:t> ranges from 2 to 3.5 seconds and </a:t>
            </a:r>
            <a:r>
              <a:rPr lang="it-IT" sz="2000" dirty="0" err="1"/>
              <a:t>different</a:t>
            </a:r>
            <a:r>
              <a:rPr lang="it-IT" sz="2000" dirty="0"/>
              <a:t> </a:t>
            </a:r>
            <a:r>
              <a:rPr lang="it-IT" sz="2000" dirty="0" err="1"/>
              <a:t>levels</a:t>
            </a:r>
            <a:r>
              <a:rPr lang="it-IT" sz="2000" dirty="0"/>
              <a:t> of background </a:t>
            </a:r>
            <a:r>
              <a:rPr lang="it-IT" sz="2000" dirty="0" err="1"/>
              <a:t>noise</a:t>
            </a:r>
            <a:r>
              <a:rPr lang="it-IT" sz="2000" dirty="0"/>
              <a:t>.</a:t>
            </a:r>
          </a:p>
          <a:p>
            <a:pPr rtl="0"/>
            <a:endParaRPr lang="it-IT" dirty="0"/>
          </a:p>
        </p:txBody>
      </p:sp>
      <p:pic>
        <p:nvPicPr>
          <p:cNvPr id="8" name="Segnaposto immagine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7250" r="17250"/>
          <a:stretch/>
        </p:blipFill>
        <p:spPr>
          <a:xfrm>
            <a:off x="7451965" y="1665520"/>
            <a:ext cx="4266960" cy="4266968"/>
          </a:xfr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sz="1200" spc="400" dirty="0">
                <a:solidFill>
                  <a:schemeClr val="tx1"/>
                </a:solidFill>
              </a:rPr>
              <a:t>LUNG CANCER IMAGING TOOL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9801"/>
            <a:ext cx="6190488" cy="1179576"/>
          </a:xfrm>
        </p:spPr>
        <p:txBody>
          <a:bodyPr rtlCol="0"/>
          <a:lstStyle/>
          <a:p>
            <a:pPr rtl="0"/>
            <a:r>
              <a:rPr lang="it-IT" sz="5400" dirty="0"/>
              <a:t>Dataset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2230273"/>
            <a:ext cx="6190488" cy="3887926"/>
          </a:xfrm>
        </p:spPr>
        <p:txBody>
          <a:bodyPr rtlCol="0">
            <a:normAutofit/>
          </a:bodyPr>
          <a:lstStyle/>
          <a:p>
            <a:pPr rtl="0"/>
            <a:r>
              <a:rPr lang="it-IT" sz="1900" dirty="0"/>
              <a:t>The audio dataset </a:t>
            </a:r>
            <a:r>
              <a:rPr lang="it-IT" sz="1900" dirty="0" err="1"/>
              <a:t>has</a:t>
            </a:r>
            <a:r>
              <a:rPr lang="it-IT" sz="1900" dirty="0"/>
              <a:t> </a:t>
            </a:r>
            <a:r>
              <a:rPr lang="it-IT" sz="1900" dirty="0" err="1"/>
              <a:t>been</a:t>
            </a:r>
            <a:r>
              <a:rPr lang="it-IT" sz="1900" dirty="0"/>
              <a:t> </a:t>
            </a:r>
            <a:r>
              <a:rPr lang="it-IT" sz="1900" dirty="0" err="1"/>
              <a:t>downloaded</a:t>
            </a:r>
            <a:r>
              <a:rPr lang="it-IT" sz="1900" dirty="0"/>
              <a:t> from the Animal Sound Archive made </a:t>
            </a:r>
            <a:r>
              <a:rPr lang="it-IT" sz="1900" dirty="0" err="1"/>
              <a:t>available</a:t>
            </a:r>
            <a:r>
              <a:rPr lang="it-IT" sz="1900" dirty="0"/>
              <a:t> by the Museum </a:t>
            </a:r>
            <a:r>
              <a:rPr lang="it-IT" sz="1900" dirty="0" err="1"/>
              <a:t>für</a:t>
            </a:r>
            <a:r>
              <a:rPr lang="it-IT" sz="1900" dirty="0"/>
              <a:t> </a:t>
            </a:r>
            <a:r>
              <a:rPr lang="it-IT" sz="1900" dirty="0" err="1"/>
              <a:t>Naturkunde</a:t>
            </a:r>
            <a:r>
              <a:rPr lang="it-IT" sz="1900" dirty="0"/>
              <a:t> </a:t>
            </a:r>
            <a:r>
              <a:rPr lang="it-IT" sz="1900" dirty="0" err="1"/>
              <a:t>Berlin</a:t>
            </a:r>
            <a:r>
              <a:rPr lang="it-IT" sz="1900" dirty="0"/>
              <a:t> </a:t>
            </a:r>
            <a:r>
              <a:rPr lang="it-IT" sz="1900" dirty="0" err="1"/>
              <a:t>through</a:t>
            </a:r>
            <a:r>
              <a:rPr lang="it-IT" sz="1900" dirty="0"/>
              <a:t> the </a:t>
            </a:r>
            <a:r>
              <a:rPr lang="it-IT" sz="1900" dirty="0" err="1"/>
              <a:t>Gbif</a:t>
            </a:r>
            <a:r>
              <a:rPr lang="it-IT" sz="1900" dirty="0"/>
              <a:t> website. </a:t>
            </a:r>
            <a:r>
              <a:rPr lang="it-IT" sz="1900" dirty="0" err="1"/>
              <a:t>It</a:t>
            </a:r>
            <a:r>
              <a:rPr lang="it-IT" sz="1900" dirty="0"/>
              <a:t> </a:t>
            </a:r>
            <a:r>
              <a:rPr lang="it-IT" sz="1900" dirty="0" err="1"/>
              <a:t>is</a:t>
            </a:r>
            <a:r>
              <a:rPr lang="it-IT" sz="1900" dirty="0"/>
              <a:t> </a:t>
            </a:r>
            <a:r>
              <a:rPr lang="it-IT" sz="1900" dirty="0" err="1"/>
              <a:t>composed</a:t>
            </a:r>
            <a:r>
              <a:rPr lang="it-IT" sz="1900" dirty="0"/>
              <a:t> of </a:t>
            </a:r>
            <a:r>
              <a:rPr lang="it-IT" sz="1900" dirty="0" err="1"/>
              <a:t>audios</a:t>
            </a:r>
            <a:r>
              <a:rPr lang="it-IT" sz="1900" dirty="0"/>
              <a:t> </a:t>
            </a:r>
            <a:r>
              <a:rPr lang="it-IT" sz="1900" dirty="0" err="1"/>
              <a:t>whose</a:t>
            </a:r>
            <a:r>
              <a:rPr lang="it-IT" sz="1900" dirty="0"/>
              <a:t> </a:t>
            </a:r>
            <a:r>
              <a:rPr lang="it-IT" sz="1900" dirty="0" err="1"/>
              <a:t>lenght</a:t>
            </a:r>
            <a:r>
              <a:rPr lang="it-IT" sz="1900" dirty="0"/>
              <a:t> </a:t>
            </a:r>
            <a:r>
              <a:rPr lang="it-IT" sz="1900" dirty="0" err="1"/>
              <a:t>is</a:t>
            </a:r>
            <a:r>
              <a:rPr lang="it-IT" sz="1900" dirty="0"/>
              <a:t> </a:t>
            </a:r>
            <a:r>
              <a:rPr lang="it-IT" sz="1900" dirty="0" err="1"/>
              <a:t>variable</a:t>
            </a:r>
            <a:r>
              <a:rPr lang="it-IT" sz="1900" dirty="0"/>
              <a:t>. The </a:t>
            </a:r>
            <a:r>
              <a:rPr lang="it-IT" sz="1900" dirty="0" err="1"/>
              <a:t>audios</a:t>
            </a:r>
            <a:r>
              <a:rPr lang="it-IT" sz="1900" dirty="0"/>
              <a:t> </a:t>
            </a:r>
            <a:r>
              <a:rPr lang="it-IT" sz="1900" dirty="0" err="1"/>
              <a:t>has</a:t>
            </a:r>
            <a:r>
              <a:rPr lang="it-IT" sz="1900" dirty="0"/>
              <a:t> </a:t>
            </a:r>
            <a:r>
              <a:rPr lang="it-IT" sz="1900" dirty="0" err="1"/>
              <a:t>been</a:t>
            </a:r>
            <a:r>
              <a:rPr lang="it-IT" sz="1900" dirty="0"/>
              <a:t> </a:t>
            </a:r>
            <a:r>
              <a:rPr lang="it-IT" sz="1900" dirty="0" err="1"/>
              <a:t>manually</a:t>
            </a:r>
            <a:r>
              <a:rPr lang="it-IT" sz="1900" dirty="0"/>
              <a:t> </a:t>
            </a:r>
            <a:r>
              <a:rPr lang="it-IT" sz="1900" dirty="0" err="1"/>
              <a:t>cut</a:t>
            </a:r>
            <a:r>
              <a:rPr lang="it-IT" sz="1900" dirty="0"/>
              <a:t> in </a:t>
            </a:r>
            <a:r>
              <a:rPr lang="it-IT" sz="1900" dirty="0" err="1"/>
              <a:t>order</a:t>
            </a:r>
            <a:r>
              <a:rPr lang="it-IT" sz="1900" dirty="0"/>
              <a:t> to isolate the sound (3.5 sec max).</a:t>
            </a:r>
            <a:endParaRPr lang="it-IT" sz="2000" dirty="0"/>
          </a:p>
          <a:p>
            <a:pPr rtl="0"/>
            <a:endParaRPr lang="it-IT" dirty="0"/>
          </a:p>
        </p:txBody>
      </p:sp>
      <p:pic>
        <p:nvPicPr>
          <p:cNvPr id="8" name="Segnaposto immagine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7451965" y="1665520"/>
            <a:ext cx="4266960" cy="4266968"/>
          </a:xfr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sz="1200" spc="400" dirty="0">
                <a:solidFill>
                  <a:schemeClr val="tx1"/>
                </a:solidFill>
              </a:rPr>
              <a:t>LUNG CANCER IMAGING TOOL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5</a:t>
            </a:fld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DBC76DB-CB14-429B-855F-52FB9D2A4650}"/>
              </a:ext>
            </a:extLst>
          </p:cNvPr>
          <p:cNvSpPr txBox="1"/>
          <p:nvPr/>
        </p:nvSpPr>
        <p:spPr>
          <a:xfrm>
            <a:off x="3347512" y="4355234"/>
            <a:ext cx="619048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dirty="0" err="1"/>
              <a:t>Horse</a:t>
            </a:r>
            <a:endParaRPr lang="it-IT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1800" dirty="0"/>
              <a:t>Lion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1800" dirty="0" err="1"/>
              <a:t>Otter</a:t>
            </a:r>
            <a:endParaRPr lang="it-IT" sz="1800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dirty="0" err="1"/>
              <a:t>Racoon</a:t>
            </a:r>
            <a:endParaRPr lang="it-IT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1800" dirty="0" err="1"/>
              <a:t>Sheep</a:t>
            </a:r>
            <a:endParaRPr lang="it-IT" sz="18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2038521-06EF-4E19-B84D-0E4C4B208EB6}"/>
              </a:ext>
            </a:extLst>
          </p:cNvPr>
          <p:cNvSpPr txBox="1"/>
          <p:nvPr/>
        </p:nvSpPr>
        <p:spPr>
          <a:xfrm>
            <a:off x="1283180" y="4355234"/>
            <a:ext cx="610318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1800" dirty="0" err="1"/>
              <a:t>Moose</a:t>
            </a:r>
            <a:endParaRPr lang="it-IT" sz="1800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1800" dirty="0"/>
              <a:t>Buffalo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1800" dirty="0" err="1"/>
              <a:t>Chimpanzee</a:t>
            </a:r>
            <a:endParaRPr lang="it-IT" sz="1800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1800" dirty="0" err="1"/>
              <a:t>Deer</a:t>
            </a:r>
            <a:endParaRPr lang="it-IT" sz="1800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sz="1800" dirty="0"/>
              <a:t>Fox</a:t>
            </a:r>
          </a:p>
        </p:txBody>
      </p:sp>
    </p:spTree>
    <p:extLst>
      <p:ext uri="{BB962C8B-B14F-4D97-AF65-F5344CB8AC3E}">
        <p14:creationId xmlns:p14="http://schemas.microsoft.com/office/powerpoint/2010/main" val="1142871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0043"/>
            </a:gs>
            <a:gs pos="0">
              <a:schemeClr val="tx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6893"/>
            <a:ext cx="9144000" cy="2340864"/>
          </a:xfrm>
        </p:spPr>
        <p:txBody>
          <a:bodyPr rtlCol="0"/>
          <a:lstStyle/>
          <a:p>
            <a:pPr rtl="0"/>
            <a:r>
              <a:rPr lang="it-IT" dirty="0"/>
              <a:t>Image </a:t>
            </a:r>
            <a:r>
              <a:rPr lang="it-IT" dirty="0" err="1"/>
              <a:t>visualization</a:t>
            </a:r>
            <a:r>
              <a:rPr lang="it-IT" dirty="0"/>
              <a:t> tool</a:t>
            </a:r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0043"/>
            </a:gs>
            <a:gs pos="0">
              <a:schemeClr val="tx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33628"/>
            <a:ext cx="9144000" cy="2340864"/>
          </a:xfrm>
        </p:spPr>
        <p:txBody>
          <a:bodyPr rtlCol="0"/>
          <a:lstStyle/>
          <a:p>
            <a:pPr rtl="0"/>
            <a:r>
              <a:rPr lang="it-IT" dirty="0"/>
              <a:t>Image SEGMENTATION tool</a:t>
            </a:r>
          </a:p>
        </p:txBody>
      </p:sp>
    </p:spTree>
    <p:extLst>
      <p:ext uri="{BB962C8B-B14F-4D97-AF65-F5344CB8AC3E}">
        <p14:creationId xmlns:p14="http://schemas.microsoft.com/office/powerpoint/2010/main" val="214677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0043"/>
            </a:gs>
            <a:gs pos="0">
              <a:schemeClr val="tx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86975"/>
            <a:ext cx="9144000" cy="2340864"/>
          </a:xfrm>
        </p:spPr>
        <p:txBody>
          <a:bodyPr rtlCol="0"/>
          <a:lstStyle/>
          <a:p>
            <a:pPr rtl="0"/>
            <a:r>
              <a:rPr lang="it-IT" dirty="0"/>
              <a:t>CLUSTERING AND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33149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A20043"/>
            </a:gs>
            <a:gs pos="0">
              <a:schemeClr val="tx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it-IT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98918418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111_TF89338750_Win32" id="{E55A3EA0-BE54-4F8C-A3F8-63B170F23C1F}" vid="{1423E9D6-3A8B-4DFB-B348-1EC550DAAC1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Presentazione Galaxy</Template>
  <TotalTime>320</TotalTime>
  <Words>514</Words>
  <Application>Microsoft Office PowerPoint</Application>
  <PresentationFormat>Widescreen</PresentationFormat>
  <Paragraphs>96</Paragraphs>
  <Slides>16</Slides>
  <Notes>16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Arial</vt:lpstr>
      <vt:lpstr>Calibri</vt:lpstr>
      <vt:lpstr>Consolas</vt:lpstr>
      <vt:lpstr>Univers</vt:lpstr>
      <vt:lpstr>GradientUnivers</vt:lpstr>
      <vt:lpstr>LUNG CANCER IMAGING TOOL</vt:lpstr>
      <vt:lpstr>Presentazione standard di PowerPoint</vt:lpstr>
      <vt:lpstr>INTRODUCTION</vt:lpstr>
      <vt:lpstr>Lung cancer</vt:lpstr>
      <vt:lpstr>Dataset</vt:lpstr>
      <vt:lpstr>Image visualization tool</vt:lpstr>
      <vt:lpstr>Image SEGMENTATION tool</vt:lpstr>
      <vt:lpstr>CLUSTERING AND CLASSIFICATION</vt:lpstr>
      <vt:lpstr>DEMO</vt:lpstr>
      <vt:lpstr>Presentazione standard di PowerPoint</vt:lpstr>
      <vt:lpstr>Results</vt:lpstr>
      <vt:lpstr>Preprocessing</vt:lpstr>
      <vt:lpstr>Objective</vt:lpstr>
      <vt:lpstr>Results</vt:lpstr>
      <vt:lpstr>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Galaxy</dc:title>
  <dc:creator>Federico</dc:creator>
  <cp:lastModifiedBy>Federico DeServi</cp:lastModifiedBy>
  <cp:revision>48</cp:revision>
  <dcterms:created xsi:type="dcterms:W3CDTF">2020-12-27T13:00:14Z</dcterms:created>
  <dcterms:modified xsi:type="dcterms:W3CDTF">2021-04-11T12:13:14Z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